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sldIdLst>
    <p:sldId id="256" r:id="rId2"/>
    <p:sldId id="258" r:id="rId3"/>
    <p:sldId id="259" r:id="rId4"/>
    <p:sldId id="260" r:id="rId5"/>
    <p:sldId id="281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01"/>
  </p:normalViewPr>
  <p:slideViewPr>
    <p:cSldViewPr snapToGrid="0" snapToObjects="1">
      <p:cViewPr>
        <p:scale>
          <a:sx n="124" d="100"/>
          <a:sy n="124" d="100"/>
        </p:scale>
        <p:origin x="33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C2542-A03E-6818-25DE-FA6DB86F1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55E14-884E-D021-6C0B-12647F30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75BA8-ACCF-10B9-E61C-89CB9548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5F34-DFD3-0E2B-24EC-525C35FD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7594E-546C-14B0-6B55-035E72D0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9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0A84-5C58-2FD3-921E-F354EBAD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5E41-4CA2-12B6-1D5B-F2C49595D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65600-5EAA-EDCF-1DC0-7D1725459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EBCED-0374-AB04-2EF1-C5898B02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4A4F-F74C-7415-94CB-62609189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7CE38-EB5C-47B9-49A5-4547CDDA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3F99A-B39F-5D21-B0CE-4B3CCF2E1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93F5-F1FB-517C-294B-CE37AC4E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DEFAB-38AF-A507-FFAB-0142B748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6F302-4FF2-CB68-3A11-20478A52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6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2732-1667-3542-E781-4C8AD22D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9894-5D00-CD00-C632-9E7866BBE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2568-3935-38BA-A7E3-BDC4CBEB6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40D-6FC6-FBA5-66DF-9D3B43F7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198B8-3984-1BE8-ADF6-53F020E9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78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98F8-BDB3-D296-4B82-F6F7D420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69FE6-FD89-F3E7-0139-91ED78BC9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9D3DD-74FE-591D-A001-7B5A70295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C0F1-94F0-5C07-8193-3DD16FAB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C9671-2916-E45C-14E5-1E1BDECB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5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2CC7-202E-D224-22A1-C73DD290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AAC99-DE25-835B-4B7E-B9A8277F4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54BF2-48A7-60F3-E834-67713C57F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4B942-FC1B-F810-FED6-9F89DEFA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DFD19-A9F1-7042-50BF-A3C67C6F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25EA3-631A-D818-0033-9EEB8838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4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4532-1490-002F-98B0-643AF906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A66CC-960C-8699-6DF1-E3EAD58F6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C0F71B-66DD-363C-619F-BDCA91B6C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3BAC7-32C6-2EE8-FD36-6D9AA9F2F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DEE29-3E9B-B5FC-94C8-709C7BF8F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9C7346-F7D1-CDDC-B889-D87658B9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DBE4B1-3762-3EAD-3BFE-B30C650E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7D901-21E7-3D42-631E-D82B1DB7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99DEE-BDCA-858E-DEDA-D0305E196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A29E8-170D-F8FE-2AC0-28156656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0CA19-1C68-729C-77BA-65BED5A70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8C8C0-5DB7-78D2-9BB9-29F3FFFD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DB7B1-4262-2529-6C75-13D97D4D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4/22/22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8DF9AE-B7FE-CD3A-5C53-B6F1EA61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6D51C-94F3-4F28-7E9F-AB1939F9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20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34A9-CFDF-6090-731E-2738C5D5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F2C7-9BC1-3AFB-2AD9-E10DE5716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D7DC38-4AA6-7652-8DED-6767AFFE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0F5F7-6403-80E0-F62F-2C44C130E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1A39B-97DF-CE56-BDD7-DAB68FAE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E2CB-7049-E16E-A89B-07B3246D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8053-E228-0BBA-07B6-0FE01AFE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773FC-3C0E-90CA-E870-DE0D4D955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A1B05-4299-4ABE-8FA4-F5D9C45BD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A05CE-0842-147C-7B4D-A3EE5D17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4/22/22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E232-361F-A04B-CA75-5F314DB7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8E81D-F9BD-1F20-734E-0864E9A6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243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30D7E-3229-E31F-F9BB-8B27BACB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D612-A0F5-FFF9-3C23-41094F2D1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8B19C-C983-0A7D-2606-12AF0BF2A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4/22/22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FE6F-8D6E-FE6B-F74E-4096CC7D0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0AFD8-E7F7-C371-E54E-E22F3894B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6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FDCFB6-7F82-3546-DE0B-A646A450C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00088"/>
            <a:ext cx="5459413" cy="5459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C0B2C-3A99-BFCF-A9BD-3B38F173B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Appliance Energy Use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Alexis Kaldany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Term Project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Overseen by Professor R. Jafari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April 22,2022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6282F95-E2B9-2E3B-2480-BDE69A48D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59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90"/>
    </mc:Choice>
    <mc:Fallback>
      <p:transition spd="slow" advTm="24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Method</a:t>
            </a:r>
          </a:p>
          <a:p>
            <a:r>
              <a:rPr lang="en-US" dirty="0">
                <a:solidFill>
                  <a:schemeClr val="bg1"/>
                </a:solidFill>
              </a:rPr>
              <a:t>MSE = 11074</a:t>
            </a:r>
          </a:p>
          <a:p>
            <a:r>
              <a:rPr lang="en-US" dirty="0">
                <a:solidFill>
                  <a:schemeClr val="bg1"/>
                </a:solidFill>
              </a:rPr>
              <a:t>Q value = 21037</a:t>
            </a:r>
          </a:p>
          <a:p>
            <a:r>
              <a:rPr lang="en-US" dirty="0">
                <a:solidFill>
                  <a:schemeClr val="bg1"/>
                </a:solidFill>
              </a:rPr>
              <a:t>Error Var = 5381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F5A1A4-D163-A908-42E3-3394D48DA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24DDA3D-D003-5192-19CF-8AE04035D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35" y="-228600"/>
            <a:ext cx="5486400" cy="3657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D7DC27-C937-FC83-5CC7-16936E504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24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3"/>
    </mc:Choice>
    <mc:Fallback>
      <p:transition spd="slow" advTm="22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49491" y="397565"/>
            <a:ext cx="496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Naïve Method</a:t>
            </a:r>
          </a:p>
          <a:p>
            <a:r>
              <a:rPr lang="en-US" dirty="0">
                <a:solidFill>
                  <a:schemeClr val="bg1"/>
                </a:solidFill>
              </a:rPr>
              <a:t>MSE = 5381</a:t>
            </a:r>
          </a:p>
          <a:p>
            <a:r>
              <a:rPr lang="en-US" dirty="0">
                <a:solidFill>
                  <a:schemeClr val="bg1"/>
                </a:solidFill>
              </a:rPr>
              <a:t>Q – Value = 1129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6887A53-0525-B829-30E6-2A920E88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612" y="3568724"/>
            <a:ext cx="5303170" cy="3535447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81217805-9A87-B2D8-2D19-7744A32CE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39" y="0"/>
            <a:ext cx="5486400" cy="36576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929F32-1E5B-AEAE-4A5C-1F4B964F5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7"/>
    </mc:Choice>
    <mc:Fallback>
      <p:transition spd="slow" advTm="15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49491" y="278296"/>
            <a:ext cx="496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SES Method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MSE = 5717</a:t>
            </a:r>
          </a:p>
          <a:p>
            <a:r>
              <a:rPr lang="en-US" dirty="0">
                <a:solidFill>
                  <a:schemeClr val="bg1"/>
                </a:solidFill>
              </a:rPr>
              <a:t>Q Value = 2705 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91DA23DF-7F82-243A-FEA2-BCABD49A4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48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627D7707-7D95-B812-D6C6-C5F8F1EEB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39" y="-228600"/>
            <a:ext cx="5486400" cy="365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924B04-02FC-2F3F-1FD1-0D200CB00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7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6"/>
    </mc:Choice>
    <mc:Fallback>
      <p:transition spd="slow" advTm="11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7540613" y="3681969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Regression with all variables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3256F3-E5D9-291B-C4FE-5AE8BD9D7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200" y="0"/>
            <a:ext cx="6146800" cy="28067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D31AFD6-B4A9-F709-DB30-A08A14E77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685063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C14C4E-099D-81B2-9AC7-759F037BD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9"/>
    </mc:Choice>
    <mc:Fallback>
      <p:transition spd="slow" advTm="4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5573463" y="2928731"/>
            <a:ext cx="4969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['T5','RH_5','T7','RH_7','RH_out’] are removed from the model</a:t>
            </a:r>
          </a:p>
          <a:p>
            <a:endParaRPr lang="en-US" dirty="0"/>
          </a:p>
          <a:p>
            <a:r>
              <a:rPr lang="en-US" dirty="0"/>
              <a:t>Very little change using backwards selection. F-statistic increased somewhat.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A black scree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2F4B886D-2429-A7D8-8F7F-F985FFDE0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0"/>
            <a:ext cx="6121400" cy="2717800"/>
          </a:xfrm>
          <a:prstGeom prst="rect">
            <a:avLst/>
          </a:prstGeom>
        </p:spPr>
      </p:pic>
      <p:pic>
        <p:nvPicPr>
          <p:cNvPr id="6" name="Picture 5" descr="Graphical user interface, text, calendar&#10;&#10;Description automatically generated">
            <a:extLst>
              <a:ext uri="{FF2B5EF4-FFF2-40B4-BE49-F238E27FC236}">
                <a16:creationId xmlns:a16="http://schemas.microsoft.com/office/drawing/2014/main" id="{E05BE8D1-0D26-4A84-C39A-956FE56E1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8" y="0"/>
            <a:ext cx="5488867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B28699-2680-E91B-676E-CC756B24D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1"/>
    </mc:Choice>
    <mc:Fallback>
      <p:transition spd="slow" advTm="2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GPAC is a bit difficult to interpret, but a third degree AR model is my guess for the order of the ARMA model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4FDC03F-3F40-AE1D-68A7-327E079F7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548" y="-13252"/>
            <a:ext cx="7412565" cy="494171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1F696DB-0926-77F7-E832-4292618E069A}"/>
              </a:ext>
            </a:extLst>
          </p:cNvPr>
          <p:cNvSpPr/>
          <p:nvPr/>
        </p:nvSpPr>
        <p:spPr>
          <a:xfrm>
            <a:off x="7301947" y="503582"/>
            <a:ext cx="556592" cy="42141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D5237CA-6BBC-D162-CB68-EBAEDD528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50"/>
    </mc:Choice>
    <mc:Fallback>
      <p:transition spd="slow" advTm="2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ARMA (3,0) had a MSE of 8206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8250F83-BCE2-FAB2-1EF8-7A216BE1F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35" y="0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2479BB1-E401-D14B-4D50-A713079C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87" y="3290835"/>
            <a:ext cx="5486400" cy="3657600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7ACDA3B-3762-AC87-546D-FB039A13B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63700"/>
            <a:ext cx="5499100" cy="51943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E8607A5-96C0-D07E-E1A6-647820D6B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64"/>
    </mc:Choice>
    <mc:Fallback>
      <p:transition spd="slow" advTm="60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ARMA (3,3)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BAB52B5-3F03-ED6C-5723-75BC5015C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13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86A340E-9CBC-97AA-7C74-5F12ADFB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56094"/>
            <a:ext cx="5883965" cy="600190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8A03C9D-1A46-76E0-C741-1134A931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835" y="0"/>
            <a:ext cx="5486400" cy="36576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594F28E-9B63-F239-EF4E-059F47EE0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72"/>
    </mc:Choice>
    <mc:Fallback>
      <p:transition spd="slow" advTm="20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SARIMA: </a:t>
            </a:r>
            <a:r>
              <a:rPr lang="en-US" dirty="0"/>
              <a:t>ARIMA(3,0,0)x(0,0,0,12)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2874966-F742-7094-A646-51F29801B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0" y="3309730"/>
            <a:ext cx="54864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E8F99CC-593C-C2DD-AD91-F055B4038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78" y="-175591"/>
            <a:ext cx="5486400" cy="36576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C47D39-4CAE-7606-39D1-B2208AD26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33600"/>
            <a:ext cx="6388100" cy="4724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635534C-B666-74F9-7B74-4B91D6B89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3"/>
    </mc:Choice>
    <mc:Fallback>
      <p:transition spd="slow" advTm="3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LSTM 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E114904-76DD-4F77-914F-C452BAD30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0"/>
            <a:ext cx="5486400" cy="36576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ED0EA29-17CE-468B-79E3-079BE20BB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183" y="3200400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E78FEA5-588C-FB5F-A136-7B895172B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383" y="3200400"/>
            <a:ext cx="5486400" cy="36576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12353E1-6087-D1D9-0A5F-0E2C884ABD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2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6"/>
    </mc:Choice>
    <mc:Fallback>
      <p:transition spd="slow" advTm="42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0B2C-3A99-BFCF-A9BD-3B38F173B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of Contents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D8B2A-40D0-48DA-D68D-1840C0E95FF2}"/>
              </a:ext>
            </a:extLst>
          </p:cNvPr>
          <p:cNvSpPr txBox="1"/>
          <p:nvPr/>
        </p:nvSpPr>
        <p:spPr>
          <a:xfrm>
            <a:off x="6387548" y="640080"/>
            <a:ext cx="46780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Descriptive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Differencing and Log-Diff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Seasonality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Regression and Backwards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GPAC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ARMA (3,0)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ARMA(3,3)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SARIMA (ARIMA(3,0,0)x(0,3,0,12))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Overview of Model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Citations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E65B84-0242-9517-520E-C760CAFF6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312"/>
    </mc:Choice>
    <mc:Fallback>
      <p:transition spd="slow" advTm="73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271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of Model Metrics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Winner: ARMA 3-3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7984F6-5104-7B65-B7B9-3B918B9F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80" y="-18573"/>
            <a:ext cx="9269620" cy="6876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7F747-3396-27EA-5EA5-34573CD56064}"/>
              </a:ext>
            </a:extLst>
          </p:cNvPr>
          <p:cNvSpPr txBox="1"/>
          <p:nvPr/>
        </p:nvSpPr>
        <p:spPr>
          <a:xfrm>
            <a:off x="92765" y="2337422"/>
            <a:ext cx="27103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</a:rPr>
              <a:t>The very high spikes in energy usage means low order ARMA models can follow cyclical trends without  considering cyclicality at all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9F8E223-E669-6050-8DF3-00D0E6D5F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1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66"/>
    </mc:Choice>
    <mc:Fallback>
      <p:transition spd="slow" advTm="8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978574-6896-2881-2E95-5FFB639B2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3"/>
    </mc:Choice>
    <mc:Fallback>
      <p:transition spd="slow" advTm="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2AB5B2-7DA7-7E04-F7F8-6C9134368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840" y="0"/>
            <a:ext cx="616075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FB832-A9FA-0A7B-3EC6-5AFB50D5D624}"/>
              </a:ext>
            </a:extLst>
          </p:cNvPr>
          <p:cNvSpPr txBox="1"/>
          <p:nvPr/>
        </p:nvSpPr>
        <p:spPr>
          <a:xfrm>
            <a:off x="291548" y="251791"/>
            <a:ext cx="4850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Dataset is composed on 26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Dependent variable is “Appliances”, which measures energy use of appliances in the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All variables have a 10 minute time 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144 time step is equal to one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Rv1 and rv2 are random variables and do not have predictive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Temperature and humidity are observed in various places in the home.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Additional variables pertaining to the weather are calculated outside.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9C597E6-E608-C24B-4570-CDC240DBD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35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64"/>
    </mc:Choice>
    <mc:Fallback>
      <p:transition spd="slow" advTm="65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BAEBE-2E21-6B38-6EA2-5F3A259F9105}"/>
              </a:ext>
            </a:extLst>
          </p:cNvPr>
          <p:cNvSpPr txBox="1"/>
          <p:nvPr/>
        </p:nvSpPr>
        <p:spPr>
          <a:xfrm>
            <a:off x="172278" y="119270"/>
            <a:ext cx="519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of variables within the home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2642AAA-9E50-E7F0-A815-0AE88C4BA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" y="1206500"/>
            <a:ext cx="11836400" cy="56515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BD058D-FD87-DBEE-62B8-503692EE5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74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22"/>
    </mc:Choice>
    <mc:Fallback>
      <p:transition spd="slow" advTm="2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Original Undifferenced plot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ACF and PACF of undifferenced data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Based on the plot there is clearly spikes in energy usages, and then a return to zero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Energy use sits at ~0.0 then spikes all the way to 1000 at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ACF looks like there is some AR terms because of the relative smoothness over the 90 lags.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PACF shows a little bit of MA ordering.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3E469EF-F57D-8156-BE51-16A6F7CE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775" y="0"/>
            <a:ext cx="5950226" cy="3966816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3A7EC81-992E-6610-2CA5-BA080CC69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113" y="3561522"/>
            <a:ext cx="5486400" cy="36576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E715DE5-7B4D-FF70-EDCF-018069706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383" y="3454134"/>
            <a:ext cx="5486400" cy="36576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BE3E0F9-8C31-4A89-D309-FC66F49B1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725"/>
    </mc:Choice>
    <mc:Fallback>
      <p:transition spd="slow" advTm="6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Some of the variable names didn’t make it into the heat plots labels because there are so many.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Clearly we see the classic check marked scheme in the correlation matrix, indicating lower levels of collinearity.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Rolling mean/variance of the original dependent variable shows stationarity in the values but not necessarily stationarity in the variance, but pretty close.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EC00738-4700-DB7F-9665-941A38DDA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766" y="-165941"/>
            <a:ext cx="5225103" cy="3483402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1A35AB3-F33B-3CF7-1F60-22F6F43E7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3" y="3200400"/>
            <a:ext cx="5486400" cy="36576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A618C6F-1D13-6527-9C42-08BF1BED1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4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85"/>
    </mc:Choice>
    <mc:Fallback>
      <p:transition spd="slow" advTm="5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Differencing and Log-Diff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I chose 150 as a differencing interval as it is near a full day (which is actually 144 steps as the data moves at 10 minute intervals)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Differencing at that interval does make the rolling mean even more stationary but doesn’t help with making the variance 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Taking the log-diff at that interval makes the variance of the mean even worse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decided to stick with undifferenced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Both the ADF and KPSS tests indicated stationarity.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ADF test statistic for original was -21, KPSS was 0.03, both indicate stationarity.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4D25BAB-5AE3-2F84-88E9-A4E0BFC5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5DB2A3-8172-B43F-A0EA-95783EB2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0"/>
            <a:ext cx="5486400" cy="365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AEF406-20BE-DADA-6F95-B31C560C2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9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98"/>
    </mc:Choice>
    <mc:Fallback>
      <p:transition spd="slow" advTm="37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212035" y="291548"/>
            <a:ext cx="4969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Decomposition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Strength of Trend = 0.6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Strength of Seasonality = 0.3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9DEDD5F-7912-4517-CB63-7564098DA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48" y="0"/>
            <a:ext cx="5486400" cy="365760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6120571-F2F1-14C4-0C25-9F4D33303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148" y="3429000"/>
            <a:ext cx="5486400" cy="36576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49A2F18-FD72-6EE8-DFBD-AEE915890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4800" y="3429000"/>
            <a:ext cx="5486400" cy="365760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A630EA-9BF7-4AC4-8412-617F6AA09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035" y="1214878"/>
            <a:ext cx="4467639" cy="2978426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CBF782D-FB2F-FBB0-0B78-93A20AB89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14"/>
    </mc:Choice>
    <mc:Fallback>
      <p:transition spd="slow" advTm="3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30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EB89A-8AF3-BC00-5591-5E55CE9FE661}"/>
              </a:ext>
            </a:extLst>
          </p:cNvPr>
          <p:cNvSpPr txBox="1"/>
          <p:nvPr/>
        </p:nvSpPr>
        <p:spPr>
          <a:xfrm>
            <a:off x="0" y="145774"/>
            <a:ext cx="4969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Holt-Winters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 MSE = 80324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 = 17055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Error Var = 10564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6FFC6B4-3C2F-C688-F1E0-53870860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3200400"/>
            <a:ext cx="5486400" cy="36576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FB10E09-1E99-098B-DAC4-76B5683C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31" y="-228600"/>
            <a:ext cx="5486400" cy="36576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4BA7F1A-9D4B-2D43-5EFD-365ACA19CF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64"/>
    </mc:Choice>
    <mc:Fallback>
      <p:transition spd="slow" advTm="23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1863</TotalTime>
  <Words>567</Words>
  <Application>Microsoft Macintosh PowerPoint</Application>
  <PresentationFormat>Widescreen</PresentationFormat>
  <Paragraphs>81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Appliance Energy Use Alexis Kaldany Time Series Term Project Overseen by Professor R. Jafari April 22,2022 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Appliance Energy Use Alexis Kaldany Time Series Term Project Overseen by Professor R. Jafari April 22,2022 </dc:title>
  <dc:creator>Kaldany, Alexis Labadie</dc:creator>
  <cp:lastModifiedBy>Kaldany, Alexis Labadie</cp:lastModifiedBy>
  <cp:revision>6</cp:revision>
  <dcterms:created xsi:type="dcterms:W3CDTF">2022-04-22T14:04:13Z</dcterms:created>
  <dcterms:modified xsi:type="dcterms:W3CDTF">2022-04-23T21:08:12Z</dcterms:modified>
</cp:coreProperties>
</file>